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9" r:id="rId14"/>
    <p:sldId id="273" r:id="rId15"/>
    <p:sldId id="274" r:id="rId16"/>
    <p:sldId id="276" r:id="rId17"/>
    <p:sldId id="278" r:id="rId18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7" autoAdjust="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974EE-6476-4831-9C88-056C476571E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77F80-7128-47F0-83EF-5539C39EEC00}">
      <dgm:prSet phldrT="[Text]"/>
      <dgm:spPr/>
      <dgm:t>
        <a:bodyPr/>
        <a:lstStyle/>
        <a:p>
          <a:r>
            <a:rPr lang="en-US" dirty="0" smtClean="0"/>
            <a:t>Embedded librarians</a:t>
          </a:r>
          <a:endParaRPr lang="en-US" dirty="0"/>
        </a:p>
      </dgm:t>
    </dgm:pt>
    <dgm:pt modelId="{4DD8C7C2-B720-4BE2-A789-472501C14B16}" type="parTrans" cxnId="{E501507D-8532-422E-9F1A-BF5D4DCE6FEF}">
      <dgm:prSet/>
      <dgm:spPr/>
      <dgm:t>
        <a:bodyPr/>
        <a:lstStyle/>
        <a:p>
          <a:endParaRPr lang="en-US"/>
        </a:p>
      </dgm:t>
    </dgm:pt>
    <dgm:pt modelId="{55CE0928-D4DE-45C7-A0B8-0878C264FA9A}" type="sibTrans" cxnId="{E501507D-8532-422E-9F1A-BF5D4DCE6FEF}">
      <dgm:prSet/>
      <dgm:spPr/>
      <dgm:t>
        <a:bodyPr/>
        <a:lstStyle/>
        <a:p>
          <a:endParaRPr lang="en-US"/>
        </a:p>
      </dgm:t>
    </dgm:pt>
    <dgm:pt modelId="{85419A68-9155-4016-A02A-A5F3950F17E9}">
      <dgm:prSet phldrT="[Text]"/>
      <dgm:spPr/>
      <dgm:t>
        <a:bodyPr/>
        <a:lstStyle/>
        <a:p>
          <a:r>
            <a:rPr lang="en-US" dirty="0" smtClean="0"/>
            <a:t>Creating a research mindset in students</a:t>
          </a:r>
          <a:endParaRPr lang="en-US" dirty="0"/>
        </a:p>
      </dgm:t>
    </dgm:pt>
    <dgm:pt modelId="{A9D87DFF-3630-4C1F-8AFD-F6A151729A3B}" type="parTrans" cxnId="{C926E73B-5999-4157-AF65-0A4B4D4DADAA}">
      <dgm:prSet/>
      <dgm:spPr/>
      <dgm:t>
        <a:bodyPr/>
        <a:lstStyle/>
        <a:p>
          <a:endParaRPr lang="en-US"/>
        </a:p>
      </dgm:t>
    </dgm:pt>
    <dgm:pt modelId="{350FE699-B280-4D93-B4B1-5CF5EF3BDC8A}" type="sibTrans" cxnId="{C926E73B-5999-4157-AF65-0A4B4D4DADAA}">
      <dgm:prSet/>
      <dgm:spPr/>
      <dgm:t>
        <a:bodyPr/>
        <a:lstStyle/>
        <a:p>
          <a:endParaRPr lang="en-US"/>
        </a:p>
      </dgm:t>
    </dgm:pt>
    <dgm:pt modelId="{3EA4188D-EB66-483F-AC8C-68EAD62129B0}">
      <dgm:prSet phldrT="[Text]"/>
      <dgm:spPr/>
      <dgm:t>
        <a:bodyPr/>
        <a:lstStyle/>
        <a:p>
          <a:r>
            <a:rPr lang="en-US" dirty="0" smtClean="0"/>
            <a:t>Librarians as curators of knowledge, collaborating early and often with faculty</a:t>
          </a:r>
          <a:endParaRPr lang="en-US" dirty="0"/>
        </a:p>
      </dgm:t>
    </dgm:pt>
    <dgm:pt modelId="{B1D0FAA4-94F0-4F50-937C-C9F81A8CA697}" type="parTrans" cxnId="{B08E193F-9A94-451B-93BD-4A780A7F49EA}">
      <dgm:prSet/>
      <dgm:spPr/>
      <dgm:t>
        <a:bodyPr/>
        <a:lstStyle/>
        <a:p>
          <a:endParaRPr lang="en-US"/>
        </a:p>
      </dgm:t>
    </dgm:pt>
    <dgm:pt modelId="{49194F5F-5F64-467B-AFE4-8E95692B1B71}" type="sibTrans" cxnId="{B08E193F-9A94-451B-93BD-4A780A7F49EA}">
      <dgm:prSet/>
      <dgm:spPr/>
      <dgm:t>
        <a:bodyPr/>
        <a:lstStyle/>
        <a:p>
          <a:endParaRPr lang="en-US"/>
        </a:p>
      </dgm:t>
    </dgm:pt>
    <dgm:pt modelId="{900F0720-3CCC-44CE-BC1E-414B8EA21614}">
      <dgm:prSet phldrT="[Text]"/>
      <dgm:spPr/>
      <dgm:t>
        <a:bodyPr/>
        <a:lstStyle/>
        <a:p>
          <a:r>
            <a:rPr lang="en-US" dirty="0" smtClean="0"/>
            <a:t>Create an environment where “intellectual adventurers” will flourish</a:t>
          </a:r>
          <a:endParaRPr lang="en-US" dirty="0"/>
        </a:p>
      </dgm:t>
    </dgm:pt>
    <dgm:pt modelId="{99913F1E-7E19-41D7-B403-E62EB1CDF257}" type="parTrans" cxnId="{229C47A4-4B69-46EC-A9F5-42CF0C3488ED}">
      <dgm:prSet/>
      <dgm:spPr/>
      <dgm:t>
        <a:bodyPr/>
        <a:lstStyle/>
        <a:p>
          <a:endParaRPr lang="en-US"/>
        </a:p>
      </dgm:t>
    </dgm:pt>
    <dgm:pt modelId="{3BB98EC5-6F21-4D20-8E06-56258BF0C01C}" type="sibTrans" cxnId="{229C47A4-4B69-46EC-A9F5-42CF0C3488ED}">
      <dgm:prSet/>
      <dgm:spPr/>
      <dgm:t>
        <a:bodyPr/>
        <a:lstStyle/>
        <a:p>
          <a:endParaRPr lang="en-US"/>
        </a:p>
      </dgm:t>
    </dgm:pt>
    <dgm:pt modelId="{08827FAD-F19F-4772-B7C6-1774D16E5E1D}">
      <dgm:prSet phldrT="[Text]"/>
      <dgm:spPr/>
      <dgm:t>
        <a:bodyPr/>
        <a:lstStyle/>
        <a:p>
          <a:r>
            <a:rPr lang="en-US" dirty="0" smtClean="0"/>
            <a:t>Librarians as navigators and guides, central to unleashing the intellectual potential of the scholarly community</a:t>
          </a:r>
          <a:endParaRPr lang="en-US" dirty="0"/>
        </a:p>
      </dgm:t>
    </dgm:pt>
    <dgm:pt modelId="{CF2ABB83-86E1-4294-8B3A-FDA464F782C9}" type="parTrans" cxnId="{1F5D335D-670C-4317-A270-AD6E167789EF}">
      <dgm:prSet/>
      <dgm:spPr/>
      <dgm:t>
        <a:bodyPr/>
        <a:lstStyle/>
        <a:p>
          <a:endParaRPr lang="en-US"/>
        </a:p>
      </dgm:t>
    </dgm:pt>
    <dgm:pt modelId="{1FA97B75-9D92-4363-B64A-54525F147232}" type="sibTrans" cxnId="{1F5D335D-670C-4317-A270-AD6E167789EF}">
      <dgm:prSet/>
      <dgm:spPr/>
      <dgm:t>
        <a:bodyPr/>
        <a:lstStyle/>
        <a:p>
          <a:endParaRPr lang="en-US"/>
        </a:p>
      </dgm:t>
    </dgm:pt>
    <dgm:pt modelId="{495FEE0B-944E-4489-8F01-CAB8E073FAB0}" type="pres">
      <dgm:prSet presAssocID="{F9A974EE-6476-4831-9C88-056C476571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08C013-B2CC-4496-A0AE-FB0FDED16EB7}" type="pres">
      <dgm:prSet presAssocID="{1DB77F80-7128-47F0-83EF-5539C39EEC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57844-3CD3-4ABC-AA3A-3B7E6784F161}" type="pres">
      <dgm:prSet presAssocID="{55CE0928-D4DE-45C7-A0B8-0878C264FA9A}" presName="sibTrans" presStyleCnt="0"/>
      <dgm:spPr/>
    </dgm:pt>
    <dgm:pt modelId="{3D5229ED-482E-495D-8F94-8DAD0576CF75}" type="pres">
      <dgm:prSet presAssocID="{85419A68-9155-4016-A02A-A5F3950F17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37489-5890-4137-A6A8-592FF637B539}" type="pres">
      <dgm:prSet presAssocID="{350FE699-B280-4D93-B4B1-5CF5EF3BDC8A}" presName="sibTrans" presStyleCnt="0"/>
      <dgm:spPr/>
    </dgm:pt>
    <dgm:pt modelId="{B7725F83-62BF-4925-AA9C-A427FA4A392A}" type="pres">
      <dgm:prSet presAssocID="{3EA4188D-EB66-483F-AC8C-68EAD62129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BB663-753B-4BC0-A506-88EDDCF77FEC}" type="pres">
      <dgm:prSet presAssocID="{49194F5F-5F64-467B-AFE4-8E95692B1B71}" presName="sibTrans" presStyleCnt="0"/>
      <dgm:spPr/>
    </dgm:pt>
    <dgm:pt modelId="{496E55AB-F23A-4FFE-95C0-9C57053396B8}" type="pres">
      <dgm:prSet presAssocID="{900F0720-3CCC-44CE-BC1E-414B8EA216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9C707-6822-43A4-ABC0-83FE9732045B}" type="pres">
      <dgm:prSet presAssocID="{3BB98EC5-6F21-4D20-8E06-56258BF0C01C}" presName="sibTrans" presStyleCnt="0"/>
      <dgm:spPr/>
    </dgm:pt>
    <dgm:pt modelId="{10A19C7B-70C8-4D43-816E-7A02EEDFB023}" type="pres">
      <dgm:prSet presAssocID="{08827FAD-F19F-4772-B7C6-1774D16E5E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05217-82BF-4E07-9DC7-5738646A4CD9}" type="presOf" srcId="{1DB77F80-7128-47F0-83EF-5539C39EEC00}" destId="{B308C013-B2CC-4496-A0AE-FB0FDED16EB7}" srcOrd="0" destOrd="0" presId="urn:microsoft.com/office/officeart/2005/8/layout/default#1"/>
    <dgm:cxn modelId="{F7A8C702-89B3-48CF-B612-85A6144880D3}" type="presOf" srcId="{08827FAD-F19F-4772-B7C6-1774D16E5E1D}" destId="{10A19C7B-70C8-4D43-816E-7A02EEDFB023}" srcOrd="0" destOrd="0" presId="urn:microsoft.com/office/officeart/2005/8/layout/default#1"/>
    <dgm:cxn modelId="{D1D71DF7-4DBA-4262-BAF2-83685E451E52}" type="presOf" srcId="{900F0720-3CCC-44CE-BC1E-414B8EA21614}" destId="{496E55AB-F23A-4FFE-95C0-9C57053396B8}" srcOrd="0" destOrd="0" presId="urn:microsoft.com/office/officeart/2005/8/layout/default#1"/>
    <dgm:cxn modelId="{EE32E727-9DE6-4640-928C-BFF896C6F2F8}" type="presOf" srcId="{F9A974EE-6476-4831-9C88-056C476571EA}" destId="{495FEE0B-944E-4489-8F01-CAB8E073FAB0}" srcOrd="0" destOrd="0" presId="urn:microsoft.com/office/officeart/2005/8/layout/default#1"/>
    <dgm:cxn modelId="{7BF7D2B5-9768-47AE-9D83-588DA4BABE3C}" type="presOf" srcId="{85419A68-9155-4016-A02A-A5F3950F17E9}" destId="{3D5229ED-482E-495D-8F94-8DAD0576CF75}" srcOrd="0" destOrd="0" presId="urn:microsoft.com/office/officeart/2005/8/layout/default#1"/>
    <dgm:cxn modelId="{478DD878-20DA-4346-8DB0-6C0438DD2AE4}" type="presOf" srcId="{3EA4188D-EB66-483F-AC8C-68EAD62129B0}" destId="{B7725F83-62BF-4925-AA9C-A427FA4A392A}" srcOrd="0" destOrd="0" presId="urn:microsoft.com/office/officeart/2005/8/layout/default#1"/>
    <dgm:cxn modelId="{E501507D-8532-422E-9F1A-BF5D4DCE6FEF}" srcId="{F9A974EE-6476-4831-9C88-056C476571EA}" destId="{1DB77F80-7128-47F0-83EF-5539C39EEC00}" srcOrd="0" destOrd="0" parTransId="{4DD8C7C2-B720-4BE2-A789-472501C14B16}" sibTransId="{55CE0928-D4DE-45C7-A0B8-0878C264FA9A}"/>
    <dgm:cxn modelId="{1F5D335D-670C-4317-A270-AD6E167789EF}" srcId="{F9A974EE-6476-4831-9C88-056C476571EA}" destId="{08827FAD-F19F-4772-B7C6-1774D16E5E1D}" srcOrd="4" destOrd="0" parTransId="{CF2ABB83-86E1-4294-8B3A-FDA464F782C9}" sibTransId="{1FA97B75-9D92-4363-B64A-54525F147232}"/>
    <dgm:cxn modelId="{229C47A4-4B69-46EC-A9F5-42CF0C3488ED}" srcId="{F9A974EE-6476-4831-9C88-056C476571EA}" destId="{900F0720-3CCC-44CE-BC1E-414B8EA21614}" srcOrd="3" destOrd="0" parTransId="{99913F1E-7E19-41D7-B403-E62EB1CDF257}" sibTransId="{3BB98EC5-6F21-4D20-8E06-56258BF0C01C}"/>
    <dgm:cxn modelId="{C926E73B-5999-4157-AF65-0A4B4D4DADAA}" srcId="{F9A974EE-6476-4831-9C88-056C476571EA}" destId="{85419A68-9155-4016-A02A-A5F3950F17E9}" srcOrd="1" destOrd="0" parTransId="{A9D87DFF-3630-4C1F-8AFD-F6A151729A3B}" sibTransId="{350FE699-B280-4D93-B4B1-5CF5EF3BDC8A}"/>
    <dgm:cxn modelId="{B08E193F-9A94-451B-93BD-4A780A7F49EA}" srcId="{F9A974EE-6476-4831-9C88-056C476571EA}" destId="{3EA4188D-EB66-483F-AC8C-68EAD62129B0}" srcOrd="2" destOrd="0" parTransId="{B1D0FAA4-94F0-4F50-937C-C9F81A8CA697}" sibTransId="{49194F5F-5F64-467B-AFE4-8E95692B1B71}"/>
    <dgm:cxn modelId="{CE271A8D-E60C-4FEC-A65B-F0E0B71AC61F}" type="presParOf" srcId="{495FEE0B-944E-4489-8F01-CAB8E073FAB0}" destId="{B308C013-B2CC-4496-A0AE-FB0FDED16EB7}" srcOrd="0" destOrd="0" presId="urn:microsoft.com/office/officeart/2005/8/layout/default#1"/>
    <dgm:cxn modelId="{4E686FEB-9C69-4C11-9F38-FD6FCE820C5D}" type="presParOf" srcId="{495FEE0B-944E-4489-8F01-CAB8E073FAB0}" destId="{42A57844-3CD3-4ABC-AA3A-3B7E6784F161}" srcOrd="1" destOrd="0" presId="urn:microsoft.com/office/officeart/2005/8/layout/default#1"/>
    <dgm:cxn modelId="{414003E4-D856-4B2D-82C5-D89DAC0D985A}" type="presParOf" srcId="{495FEE0B-944E-4489-8F01-CAB8E073FAB0}" destId="{3D5229ED-482E-495D-8F94-8DAD0576CF75}" srcOrd="2" destOrd="0" presId="urn:microsoft.com/office/officeart/2005/8/layout/default#1"/>
    <dgm:cxn modelId="{64BEC712-5163-4952-AD44-0D9A25696D21}" type="presParOf" srcId="{495FEE0B-944E-4489-8F01-CAB8E073FAB0}" destId="{92037489-5890-4137-A6A8-592FF637B539}" srcOrd="3" destOrd="0" presId="urn:microsoft.com/office/officeart/2005/8/layout/default#1"/>
    <dgm:cxn modelId="{7688989F-AE75-4CF6-A1D8-3351552D2912}" type="presParOf" srcId="{495FEE0B-944E-4489-8F01-CAB8E073FAB0}" destId="{B7725F83-62BF-4925-AA9C-A427FA4A392A}" srcOrd="4" destOrd="0" presId="urn:microsoft.com/office/officeart/2005/8/layout/default#1"/>
    <dgm:cxn modelId="{57C62E6B-EDA1-4D66-B484-B58E089B8D65}" type="presParOf" srcId="{495FEE0B-944E-4489-8F01-CAB8E073FAB0}" destId="{BE0BB663-753B-4BC0-A506-88EDDCF77FEC}" srcOrd="5" destOrd="0" presId="urn:microsoft.com/office/officeart/2005/8/layout/default#1"/>
    <dgm:cxn modelId="{368A4832-7967-44F9-B32A-1141CFEF26D3}" type="presParOf" srcId="{495FEE0B-944E-4489-8F01-CAB8E073FAB0}" destId="{496E55AB-F23A-4FFE-95C0-9C57053396B8}" srcOrd="6" destOrd="0" presId="urn:microsoft.com/office/officeart/2005/8/layout/default#1"/>
    <dgm:cxn modelId="{B21C00F9-EF8B-4F2A-9DA4-F456EA3AF8C6}" type="presParOf" srcId="{495FEE0B-944E-4489-8F01-CAB8E073FAB0}" destId="{79A9C707-6822-43A4-ABC0-83FE9732045B}" srcOrd="7" destOrd="0" presId="urn:microsoft.com/office/officeart/2005/8/layout/default#1"/>
    <dgm:cxn modelId="{8F0B9859-0C97-4373-9DA5-D421BA0FD671}" type="presParOf" srcId="{495FEE0B-944E-4489-8F01-CAB8E073FAB0}" destId="{10A19C7B-70C8-4D43-816E-7A02EEDFB02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A8DF8-49F6-460A-BB67-B689DA3F8254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8A3B1-0408-4AD9-8DEB-C6006D7A9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695D-D793-4738-B7BE-E9F87D01400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697F7-3DD6-4DC6-85A7-F434B98BE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8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3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3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9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2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2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2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9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D8DA-E9EC-4B17-886E-269354F5B2A1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8AEE-C29A-4D69-BD3D-B19568B3E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.nu.edu.k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nu.edu.kz/wps/portal/reposito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 Library at a Glance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Annual Review of 2014 and </a:t>
            </a:r>
            <a:br>
              <a:rPr lang="en-US" dirty="0" smtClean="0"/>
            </a:br>
            <a:r>
              <a:rPr lang="en-US" dirty="0" smtClean="0"/>
              <a:t>Future Plans for 2015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Statistics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4, 102 </a:t>
            </a:r>
            <a:r>
              <a:rPr lang="en-US" dirty="0" smtClean="0"/>
              <a:t>active patrons </a:t>
            </a:r>
            <a:endParaRPr lang="en-US" b="1" dirty="0"/>
          </a:p>
          <a:p>
            <a:r>
              <a:rPr lang="en-US" b="1" dirty="0"/>
              <a:t>46, 649 </a:t>
            </a:r>
            <a:r>
              <a:rPr lang="en-US" dirty="0" smtClean="0"/>
              <a:t>library</a:t>
            </a:r>
            <a:r>
              <a:rPr lang="en-US" b="1" dirty="0" smtClean="0"/>
              <a:t> </a:t>
            </a:r>
            <a:r>
              <a:rPr lang="en-US" dirty="0" smtClean="0"/>
              <a:t>visits </a:t>
            </a:r>
          </a:p>
          <a:p>
            <a:r>
              <a:rPr lang="en-US" b="1" dirty="0" smtClean="0"/>
              <a:t>153</a:t>
            </a:r>
            <a:r>
              <a:rPr lang="en-US" dirty="0" smtClean="0"/>
              <a:t> instruction sessions with </a:t>
            </a:r>
            <a:r>
              <a:rPr lang="en-US" b="1" dirty="0" smtClean="0"/>
              <a:t>2, 295 </a:t>
            </a:r>
            <a:r>
              <a:rPr lang="en-US" dirty="0" smtClean="0"/>
              <a:t>participants, including </a:t>
            </a:r>
            <a:r>
              <a:rPr lang="en-US" b="1" dirty="0" smtClean="0"/>
              <a:t>2, 055 </a:t>
            </a:r>
            <a:r>
              <a:rPr lang="en-US" dirty="0" smtClean="0"/>
              <a:t>students and </a:t>
            </a:r>
            <a:r>
              <a:rPr lang="en-US" b="1" dirty="0" smtClean="0"/>
              <a:t>240</a:t>
            </a:r>
            <a:r>
              <a:rPr lang="en-US" dirty="0" smtClean="0"/>
              <a:t> faculty and staff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42 </a:t>
            </a:r>
            <a:r>
              <a:rPr lang="en-US" dirty="0"/>
              <a:t>of these sessions </a:t>
            </a:r>
            <a:r>
              <a:rPr lang="en-US" dirty="0" smtClean="0"/>
              <a:t>are regular workshops offered </a:t>
            </a:r>
            <a:r>
              <a:rPr lang="en-US" dirty="0"/>
              <a:t>by the Reference </a:t>
            </a:r>
            <a:r>
              <a:rPr lang="en-US" dirty="0" smtClean="0"/>
              <a:t>Department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111</a:t>
            </a:r>
            <a:r>
              <a:rPr lang="en-US" dirty="0" smtClean="0"/>
              <a:t> </a:t>
            </a:r>
            <a:r>
              <a:rPr lang="en-US" dirty="0"/>
              <a:t>of them </a:t>
            </a:r>
            <a:r>
              <a:rPr lang="en-US" dirty="0" smtClean="0"/>
              <a:t>requested by </a:t>
            </a:r>
            <a:r>
              <a:rPr lang="en-US" dirty="0"/>
              <a:t>teachers and </a:t>
            </a:r>
            <a:r>
              <a:rPr lang="en-US" dirty="0" smtClean="0"/>
              <a:t>schools</a:t>
            </a:r>
          </a:p>
          <a:p>
            <a:r>
              <a:rPr lang="en-US" b="1" dirty="0" smtClean="0"/>
              <a:t>Interlibrary Loan (ILL) - 427 </a:t>
            </a:r>
            <a:r>
              <a:rPr lang="en-US" dirty="0" smtClean="0"/>
              <a:t>articles requested through ILL from UWM. </a:t>
            </a:r>
            <a:r>
              <a:rPr lang="en-US" b="1" dirty="0" smtClean="0"/>
              <a:t>394</a:t>
            </a:r>
            <a:r>
              <a:rPr lang="en-US" dirty="0" smtClean="0"/>
              <a:t> articles delivered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Plan for 2015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Keep the same interactivity of the library usage </a:t>
            </a:r>
          </a:p>
          <a:p>
            <a:endParaRPr lang="ru-RU" dirty="0"/>
          </a:p>
        </p:txBody>
      </p:sp>
      <p:pic>
        <p:nvPicPr>
          <p:cNvPr id="3074" name="Picture 2" descr="C:\Users\NULITS\Desktop\LC_March_5_2015\1924335_913146845377916_369195820702043748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40768"/>
            <a:ext cx="388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Subject </a:t>
            </a:r>
            <a:r>
              <a:rPr lang="en-US" b="1" dirty="0" smtClean="0"/>
              <a:t>Librarians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study: embedded librarianship in mathematics </a:t>
            </a:r>
            <a:r>
              <a:rPr lang="en-US" dirty="0"/>
              <a:t>- </a:t>
            </a:r>
            <a:r>
              <a:rPr lang="en-US" b="1" i="1" dirty="0"/>
              <a:t>"Kazakhstan 2050 – Modernization of education - active learning – problem based learning (PBL)" </a:t>
            </a:r>
            <a:r>
              <a:rPr lang="en-US" dirty="0"/>
              <a:t>is a joint publication </a:t>
            </a:r>
            <a:r>
              <a:rPr lang="en-US" dirty="0" smtClean="0"/>
              <a:t>by a NU </a:t>
            </a:r>
            <a:r>
              <a:rPr lang="en-US" dirty="0"/>
              <a:t>professor and </a:t>
            </a:r>
            <a:r>
              <a:rPr lang="en-US" dirty="0" smtClean="0"/>
              <a:t>librarian </a:t>
            </a:r>
            <a:r>
              <a:rPr lang="en-US" dirty="0"/>
              <a:t>that </a:t>
            </a:r>
            <a:r>
              <a:rPr lang="en-US" dirty="0" smtClean="0"/>
              <a:t>came from </a:t>
            </a:r>
            <a:r>
              <a:rPr lang="en-US" dirty="0"/>
              <a:t>a suggestion to require students to use 10 peer-reviewed sources in their assignments to increase their knowledge and improved their information literacy.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Events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/>
              <a:t>extra-curricular activity meetings 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5445224"/>
          </a:xfrm>
        </p:spPr>
        <p:txBody>
          <a:bodyPr>
            <a:normAutofit fontScale="25000" lnSpcReduction="20000"/>
          </a:bodyPr>
          <a:lstStyle/>
          <a:p>
            <a:r>
              <a:rPr lang="en-US" sz="8800" b="1" dirty="0" smtClean="0"/>
              <a:t>Clubs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Reading Club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Movie Club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Poetry </a:t>
            </a:r>
            <a:r>
              <a:rPr lang="en-US" sz="7200" dirty="0"/>
              <a:t>Club</a:t>
            </a:r>
          </a:p>
          <a:p>
            <a:r>
              <a:rPr lang="en-US" sz="8800" b="1" dirty="0" smtClean="0"/>
              <a:t>Actions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“One </a:t>
            </a:r>
            <a:r>
              <a:rPr lang="en-US" sz="7200" dirty="0"/>
              <a:t>University - One </a:t>
            </a:r>
            <a:r>
              <a:rPr lang="en-US" sz="7200" dirty="0" smtClean="0"/>
              <a:t>Book“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Book safety program</a:t>
            </a:r>
            <a:endParaRPr lang="ru-RU" sz="7200" dirty="0"/>
          </a:p>
          <a:p>
            <a:r>
              <a:rPr lang="en-US" sz="8800" b="1" dirty="0" smtClean="0"/>
              <a:t>Library digests</a:t>
            </a:r>
            <a:r>
              <a:rPr lang="en-US" sz="8800" b="1" dirty="0"/>
              <a:t> </a:t>
            </a:r>
            <a:r>
              <a:rPr lang="en-US" sz="8800" b="1" dirty="0" smtClean="0"/>
              <a:t>(once a month) </a:t>
            </a:r>
            <a:endParaRPr lang="ru-RU" sz="8800" dirty="0"/>
          </a:p>
          <a:p>
            <a:r>
              <a:rPr lang="en-US" sz="8800" b="1" dirty="0"/>
              <a:t>Social </a:t>
            </a:r>
            <a:r>
              <a:rPr lang="en-US" sz="8800" b="1" dirty="0" smtClean="0"/>
              <a:t>networks</a:t>
            </a:r>
            <a:r>
              <a:rPr lang="en-US" sz="8800" dirty="0"/>
              <a:t> </a:t>
            </a:r>
            <a:endParaRPr lang="en-US" sz="8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Facebook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Twitter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Instagram </a:t>
            </a:r>
            <a:endParaRPr lang="ru-RU" sz="7200" dirty="0"/>
          </a:p>
          <a:p>
            <a:r>
              <a:rPr lang="en-US" sz="8800" b="1" dirty="0"/>
              <a:t>Book </a:t>
            </a:r>
            <a:r>
              <a:rPr lang="en-US" sz="8800" b="1" dirty="0" smtClean="0"/>
              <a:t>Displays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6800" dirty="0" smtClean="0"/>
              <a:t>"</a:t>
            </a:r>
            <a:r>
              <a:rPr lang="en-US" sz="6800" dirty="0"/>
              <a:t>Blind Date with a </a:t>
            </a:r>
            <a:r>
              <a:rPr lang="en-US" sz="6800" dirty="0" smtClean="0"/>
              <a:t>Book“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 smtClean="0"/>
              <a:t>"</a:t>
            </a:r>
            <a:r>
              <a:rPr lang="en-US" sz="7200" dirty="0"/>
              <a:t>Pi </a:t>
            </a:r>
            <a:r>
              <a:rPr lang="en-US" sz="7200" dirty="0" smtClean="0"/>
              <a:t>Day”</a:t>
            </a:r>
          </a:p>
          <a:p>
            <a:r>
              <a:rPr lang="en-US" sz="8800" b="1" dirty="0" smtClean="0">
                <a:solidFill>
                  <a:srgbClr val="FF0000"/>
                </a:solidFill>
              </a:rPr>
              <a:t>We will continue this work </a:t>
            </a:r>
            <a:r>
              <a:rPr lang="en-US" sz="8800" b="1" dirty="0">
                <a:solidFill>
                  <a:srgbClr val="FF0000"/>
                </a:solidFill>
              </a:rPr>
              <a:t>in 2015 </a:t>
            </a:r>
            <a:endParaRPr lang="ru-RU" sz="8800" b="1" dirty="0">
              <a:solidFill>
                <a:srgbClr val="FF0000"/>
              </a:solidFill>
            </a:endParaRPr>
          </a:p>
          <a:p>
            <a:endParaRPr lang="ru-RU" sz="8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61078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 Projects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99715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"My Dagestan" by </a:t>
            </a:r>
            <a:r>
              <a:rPr lang="en-US" b="1" dirty="0" err="1"/>
              <a:t>Rasul</a:t>
            </a:r>
            <a:r>
              <a:rPr lang="en-US" b="1" dirty="0"/>
              <a:t> </a:t>
            </a:r>
            <a:r>
              <a:rPr lang="en-US" b="1" dirty="0" err="1" smtClean="0"/>
              <a:t>Gamzatov</a:t>
            </a:r>
            <a:r>
              <a:rPr lang="en-US" b="1" dirty="0" smtClean="0"/>
              <a:t> </a:t>
            </a:r>
            <a:r>
              <a:rPr lang="en-US" b="1" dirty="0"/>
              <a:t>crowdsourcing reading project</a:t>
            </a:r>
            <a:r>
              <a:rPr lang="en-US" dirty="0" smtClean="0"/>
              <a:t> </a:t>
            </a:r>
            <a:r>
              <a:rPr lang="en-US" b="1" dirty="0" smtClean="0"/>
              <a:t>- 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video </a:t>
            </a:r>
            <a:r>
              <a:rPr lang="en-US" dirty="0"/>
              <a:t>reading </a:t>
            </a:r>
            <a:r>
              <a:rPr lang="en-US" dirty="0" smtClean="0"/>
              <a:t>on </a:t>
            </a:r>
            <a:r>
              <a:rPr lang="en-US" dirty="0"/>
              <a:t>fragments </a:t>
            </a:r>
            <a:r>
              <a:rPr lang="en-US" dirty="0" smtClean="0"/>
              <a:t>of a story called </a:t>
            </a:r>
            <a:r>
              <a:rPr lang="en-US" dirty="0"/>
              <a:t>"My </a:t>
            </a:r>
            <a:r>
              <a:rPr lang="en-US" dirty="0" smtClean="0"/>
              <a:t>Dagestan”. This </a:t>
            </a:r>
            <a:r>
              <a:rPr lang="en-US" dirty="0"/>
              <a:t>is our contribution to our Dagestani colleagues’ project. </a:t>
            </a:r>
            <a:endParaRPr lang="ru-RU" dirty="0"/>
          </a:p>
          <a:p>
            <a:r>
              <a:rPr lang="en-US" b="1" dirty="0"/>
              <a:t>Personal Librarian Project (PL</a:t>
            </a:r>
            <a:r>
              <a:rPr lang="en-US" b="1" dirty="0" smtClean="0"/>
              <a:t>) </a:t>
            </a:r>
            <a:r>
              <a:rPr lang="en-US" dirty="0" smtClean="0"/>
              <a:t>is </a:t>
            </a:r>
            <a:r>
              <a:rPr lang="en-US" dirty="0"/>
              <a:t>designed so that every student and teacher will be able to choose their "own" librarian. Such personalized contact attracts patrons through communication with a particular librarian, who they can communicate with like old friends and ask questions that they might hesitate to ask the librarian on duty. </a:t>
            </a:r>
            <a:endParaRPr lang="ru-RU" dirty="0"/>
          </a:p>
          <a:p>
            <a:r>
              <a:rPr lang="en-US" b="1" dirty="0" smtClean="0">
                <a:solidFill>
                  <a:srgbClr val="FF0000"/>
                </a:solidFill>
              </a:rPr>
              <a:t>We will continue this work in </a:t>
            </a:r>
            <a:r>
              <a:rPr lang="en-US" b="1" dirty="0">
                <a:solidFill>
                  <a:srgbClr val="FF0000"/>
                </a:solidFill>
              </a:rPr>
              <a:t>2015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3" y="1600200"/>
            <a:ext cx="30125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3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Sharing Experiences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5 </a:t>
            </a:r>
            <a:r>
              <a:rPr lang="en-US" dirty="0"/>
              <a:t>events to share </a:t>
            </a:r>
            <a:r>
              <a:rPr lang="en-US" dirty="0" smtClean="0"/>
              <a:t>experience </a:t>
            </a:r>
            <a:r>
              <a:rPr lang="en-US" dirty="0"/>
              <a:t>(seminars, workshops, conferences) which were attended by </a:t>
            </a:r>
            <a:r>
              <a:rPr lang="en-US" b="1" dirty="0" smtClean="0"/>
              <a:t>200</a:t>
            </a:r>
            <a:r>
              <a:rPr lang="en-US" dirty="0" smtClean="0"/>
              <a:t> librarians from all over Kazakhstan </a:t>
            </a:r>
          </a:p>
          <a:p>
            <a:r>
              <a:rPr lang="en-US" b="1" dirty="0" smtClean="0"/>
              <a:t>12</a:t>
            </a:r>
            <a:r>
              <a:rPr lang="en-US" dirty="0" smtClean="0"/>
              <a:t> publications by library staff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will continue this  work in </a:t>
            </a:r>
            <a:r>
              <a:rPr lang="en-US" b="1" dirty="0">
                <a:solidFill>
                  <a:srgbClr val="FF0000"/>
                </a:solidFill>
              </a:rPr>
              <a:t>2015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NULITS\Desktop\LC_March_5_2015\10463894_894825087210092_869519450189594041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0" y="1988840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review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key users of the library </a:t>
            </a:r>
            <a:r>
              <a:rPr lang="en-US" dirty="0" smtClean="0"/>
              <a:t>were </a:t>
            </a:r>
            <a:r>
              <a:rPr lang="en-US" dirty="0"/>
              <a:t>provided with necessary </a:t>
            </a:r>
            <a:r>
              <a:rPr lang="en-US" dirty="0" smtClean="0"/>
              <a:t>materials </a:t>
            </a:r>
          </a:p>
          <a:p>
            <a:r>
              <a:rPr lang="en-US" dirty="0" smtClean="0"/>
              <a:t>Access </a:t>
            </a:r>
            <a:r>
              <a:rPr lang="en-US" dirty="0"/>
              <a:t>to electronic collections of journals and </a:t>
            </a:r>
            <a:r>
              <a:rPr lang="en-US" dirty="0" smtClean="0"/>
              <a:t>books </a:t>
            </a:r>
          </a:p>
          <a:p>
            <a:r>
              <a:rPr lang="en-US" dirty="0" smtClean="0"/>
              <a:t>Reference </a:t>
            </a:r>
            <a:r>
              <a:rPr lang="en-US" dirty="0"/>
              <a:t>services </a:t>
            </a:r>
            <a:r>
              <a:rPr lang="en-US" dirty="0" smtClean="0"/>
              <a:t>and support</a:t>
            </a:r>
          </a:p>
          <a:p>
            <a:r>
              <a:rPr lang="en-US" dirty="0" smtClean="0"/>
              <a:t>Continue to build  </a:t>
            </a:r>
            <a:r>
              <a:rPr lang="en-US" dirty="0"/>
              <a:t>the library staff with qualified </a:t>
            </a:r>
            <a:r>
              <a:rPr lang="en-US" dirty="0" smtClean="0"/>
              <a:t>librarians </a:t>
            </a:r>
          </a:p>
          <a:p>
            <a:r>
              <a:rPr lang="en-US" dirty="0" smtClean="0"/>
              <a:t>The </a:t>
            </a:r>
            <a:r>
              <a:rPr lang="en-US" dirty="0"/>
              <a:t>library is on its way to becoming a leader in the Kazakh library community and positioning itself as </a:t>
            </a:r>
            <a:r>
              <a:rPr lang="en-US" dirty="0" smtClean="0"/>
              <a:t>a training </a:t>
            </a:r>
            <a:r>
              <a:rPr lang="en-US" dirty="0"/>
              <a:t>center for Kazakh </a:t>
            </a:r>
            <a:r>
              <a:rPr lang="en-US" dirty="0" smtClean="0"/>
              <a:t>librarians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Plans for 2015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Organizing </a:t>
            </a:r>
            <a:r>
              <a:rPr lang="en-US" dirty="0"/>
              <a:t>a core collection of medical </a:t>
            </a:r>
            <a:r>
              <a:rPr lang="en-US" dirty="0" smtClean="0"/>
              <a:t>resources; </a:t>
            </a:r>
            <a:r>
              <a:rPr lang="en-US" dirty="0"/>
              <a:t>and building the reference skills to provide services to Medical School faculty and </a:t>
            </a:r>
            <a:r>
              <a:rPr lang="en-US" dirty="0" smtClean="0"/>
              <a:t>students;</a:t>
            </a:r>
          </a:p>
          <a:p>
            <a:r>
              <a:rPr lang="en-US" dirty="0" smtClean="0"/>
              <a:t>Increasing e-book </a:t>
            </a:r>
            <a:r>
              <a:rPr lang="en-US" dirty="0"/>
              <a:t>collection (perpetual use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 smtClean="0"/>
              <a:t>Switching </a:t>
            </a:r>
            <a:r>
              <a:rPr lang="en-US" dirty="0"/>
              <a:t>to the Library of Congress </a:t>
            </a:r>
            <a:r>
              <a:rPr lang="en-US" dirty="0" smtClean="0"/>
              <a:t>Classification;</a:t>
            </a:r>
          </a:p>
          <a:p>
            <a:r>
              <a:rPr lang="en-US" dirty="0" smtClean="0"/>
              <a:t>Forming </a:t>
            </a:r>
            <a:r>
              <a:rPr lang="en-US" dirty="0"/>
              <a:t>a team of  elite, professional librarians from local specialists; </a:t>
            </a:r>
            <a:endParaRPr lang="en-US" dirty="0" smtClean="0"/>
          </a:p>
          <a:p>
            <a:r>
              <a:rPr lang="en-US" dirty="0" smtClean="0"/>
              <a:t>Procuring </a:t>
            </a:r>
            <a:r>
              <a:rPr lang="en-US" dirty="0"/>
              <a:t>the equipment, furniture, and spatial location for the new library building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Research Library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</a:t>
            </a:r>
            <a:r>
              <a:rPr lang="en-US" sz="2000" dirty="0" smtClean="0"/>
              <a:t>©Loretta O’Donnell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5041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9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C</a:t>
            </a:r>
            <a:r>
              <a:rPr lang="en-US" b="1" dirty="0" smtClean="0"/>
              <a:t>ollection Size</a:t>
            </a:r>
            <a:r>
              <a:rPr lang="ru-RU" sz="4000" dirty="0">
                <a:solidFill>
                  <a:srgbClr val="000000"/>
                </a:solidFill>
                <a:latin typeface="Arial"/>
                <a:ea typeface="Arial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-US" b="1" dirty="0" smtClean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360168"/>
              </p:ext>
            </p:extLst>
          </p:nvPr>
        </p:nvGraphicFramePr>
        <p:xfrm>
          <a:off x="827584" y="1124743"/>
          <a:ext cx="7416825" cy="223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029"/>
                <a:gridCol w="818966"/>
                <a:gridCol w="818966"/>
                <a:gridCol w="818966"/>
                <a:gridCol w="818966"/>
                <a:gridCol w="701827"/>
                <a:gridCol w="936105"/>
              </a:tblGrid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Types of materials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2010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2011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2012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2014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Books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3684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31110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23473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23188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25394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106849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CD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DVD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109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282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909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916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</a:rPr>
                        <a:t>2244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Microforms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687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1137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1835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3793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31392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25069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25241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25433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110928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665566"/>
              </p:ext>
            </p:extLst>
          </p:nvPr>
        </p:nvGraphicFramePr>
        <p:xfrm>
          <a:off x="899592" y="3717030"/>
          <a:ext cx="7310762" cy="229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7239"/>
                <a:gridCol w="750405"/>
                <a:gridCol w="818624"/>
                <a:gridCol w="750405"/>
                <a:gridCol w="818624"/>
                <a:gridCol w="886841"/>
                <a:gridCol w="818624"/>
              </a:tblGrid>
              <a:tr h="45975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Language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2011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2012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013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2014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5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Kazakh language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7646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1803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1981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12155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11%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5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Russian language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141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3247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1123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1844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6853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7%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5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English language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3624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20499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22143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21416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91920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  <a:tr h="45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3793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31392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25069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25241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110928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4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Collection </a:t>
            </a:r>
            <a:r>
              <a:rPr lang="en-US" b="1" dirty="0"/>
              <a:t>by </a:t>
            </a:r>
            <a:r>
              <a:rPr lang="en-US" b="1" dirty="0" smtClean="0"/>
              <a:t>Genres – 61% </a:t>
            </a:r>
            <a:r>
              <a:rPr lang="en-US" b="1" dirty="0" err="1" smtClean="0"/>
              <a:t>Multicopies</a:t>
            </a:r>
            <a:r>
              <a:rPr lang="en-US" b="1" dirty="0" smtClean="0"/>
              <a:t> of Textbooks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3041"/>
              </p:ext>
            </p:extLst>
          </p:nvPr>
        </p:nvGraphicFramePr>
        <p:xfrm>
          <a:off x="457200" y="1600200"/>
          <a:ext cx="8219256" cy="226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7649"/>
                <a:gridCol w="976479"/>
                <a:gridCol w="977316"/>
                <a:gridCol w="96781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Genre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2013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2014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583" marR="12583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Research collection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6963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8650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12 573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583" marR="12583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Textbooks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33976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51367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68 012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(+68%)</a:t>
                      </a:r>
                      <a:endParaRPr lang="ru-RU" sz="105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583" marR="12583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Reference materials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11992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16214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18 917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583" marR="12583" marT="9525" marB="9525"/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Fiction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7323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9264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11 426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583" marR="12583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60254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85495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88085" marR="8808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110 928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583" marR="12583" marT="9525" marB="952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393305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smtClean="0"/>
              <a:t>Note: </a:t>
            </a:r>
            <a:r>
              <a:rPr lang="en-US" sz="2800" dirty="0" smtClean="0"/>
              <a:t>Despite our previous </a:t>
            </a:r>
            <a:r>
              <a:rPr lang="en-US" sz="2800" dirty="0"/>
              <a:t>attempts to expand the library’s research collection, the largest </a:t>
            </a:r>
            <a:r>
              <a:rPr lang="en-US" sz="2800" dirty="0" smtClean="0"/>
              <a:t>increase occurs when course textbooks are being ordered. In </a:t>
            </a:r>
            <a:r>
              <a:rPr lang="en-US" sz="2800" dirty="0"/>
              <a:t>accordance with </a:t>
            </a:r>
            <a:r>
              <a:rPr lang="en-US" sz="2800" dirty="0" smtClean="0"/>
              <a:t>faculty’s requests, </a:t>
            </a:r>
            <a:r>
              <a:rPr lang="en-US" sz="2800" dirty="0"/>
              <a:t>it is the responsibility of the library to ensure that each student has a copy of their textbooks.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07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Multimedia </a:t>
            </a:r>
            <a:r>
              <a:rPr lang="en-US" b="1" dirty="0"/>
              <a:t>C</a:t>
            </a:r>
            <a:r>
              <a:rPr lang="en-US" b="1" dirty="0" smtClean="0"/>
              <a:t>ollections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Microform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Copies of newspapers and magazines published </a:t>
            </a:r>
            <a:r>
              <a:rPr lang="en-US" dirty="0" smtClean="0"/>
              <a:t>in 19th -20th centuries </a:t>
            </a:r>
            <a:r>
              <a:rPr lang="en-US" dirty="0"/>
              <a:t>in </a:t>
            </a:r>
            <a:r>
              <a:rPr lang="en-US" dirty="0" smtClean="0"/>
              <a:t>Kazan</a:t>
            </a:r>
            <a:r>
              <a:rPr lang="en-US" dirty="0"/>
              <a:t>, Tashkent, Baku, and </a:t>
            </a:r>
            <a:r>
              <a:rPr lang="en-US" dirty="0" smtClean="0"/>
              <a:t>Orenburg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largest microform collection in </a:t>
            </a:r>
            <a:r>
              <a:rPr lang="en-US" dirty="0"/>
              <a:t>Kazakhstan.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Purchased for </a:t>
            </a:r>
            <a:r>
              <a:rPr lang="en-US" dirty="0"/>
              <a:t>the </a:t>
            </a:r>
            <a:r>
              <a:rPr lang="en-US" dirty="0" smtClean="0"/>
              <a:t>School </a:t>
            </a:r>
            <a:r>
              <a:rPr lang="en-US" dirty="0"/>
              <a:t>of Social Sciences and </a:t>
            </a:r>
            <a:r>
              <a:rPr lang="en-US" dirty="0" smtClean="0"/>
              <a:t>Humanities </a:t>
            </a:r>
          </a:p>
          <a:p>
            <a:r>
              <a:rPr lang="en-US" b="1" dirty="0" smtClean="0"/>
              <a:t>Media </a:t>
            </a:r>
            <a:r>
              <a:rPr lang="en-US" b="1" dirty="0"/>
              <a:t>C</a:t>
            </a:r>
            <a:r>
              <a:rPr lang="en-US" b="1" dirty="0" smtClean="0"/>
              <a:t>ollection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Audiobooks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Music CDs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DVDs – movies and documentary movies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E-Resources Collection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48</a:t>
            </a:r>
            <a:r>
              <a:rPr lang="en-US" b="1" dirty="0"/>
              <a:t>% </a:t>
            </a:r>
            <a:r>
              <a:rPr lang="en-US" dirty="0"/>
              <a:t>of the total budget of the Library </a:t>
            </a:r>
            <a:endParaRPr lang="en-US" dirty="0" smtClean="0"/>
          </a:p>
          <a:p>
            <a:r>
              <a:rPr lang="en-US" b="1" dirty="0" smtClean="0"/>
              <a:t>78</a:t>
            </a:r>
            <a:r>
              <a:rPr lang="en-US" dirty="0" smtClean="0"/>
              <a:t> full </a:t>
            </a:r>
            <a:r>
              <a:rPr lang="en-US" dirty="0"/>
              <a:t>text collections, reference </a:t>
            </a:r>
            <a:r>
              <a:rPr lang="en-US" dirty="0" smtClean="0"/>
              <a:t>resources, </a:t>
            </a:r>
            <a:r>
              <a:rPr lang="en-US" dirty="0"/>
              <a:t>magazines, search and statistics tools, and other electronic </a:t>
            </a:r>
            <a:r>
              <a:rPr lang="en-US" dirty="0" smtClean="0"/>
              <a:t>resources </a:t>
            </a:r>
          </a:p>
          <a:p>
            <a:r>
              <a:rPr lang="en-US" b="1" dirty="0" smtClean="0"/>
              <a:t>18</a:t>
            </a:r>
            <a:r>
              <a:rPr lang="en-US" dirty="0" smtClean="0"/>
              <a:t> </a:t>
            </a:r>
            <a:r>
              <a:rPr lang="en-US" dirty="0"/>
              <a:t>online textbooks and course materials for </a:t>
            </a:r>
            <a:r>
              <a:rPr lang="en-US" dirty="0" smtClean="0"/>
              <a:t>NU Schools</a:t>
            </a:r>
          </a:p>
          <a:p>
            <a:r>
              <a:rPr lang="en-US" b="1" dirty="0" smtClean="0"/>
              <a:t>5</a:t>
            </a:r>
            <a:r>
              <a:rPr lang="en-US" b="1" dirty="0"/>
              <a:t>, 554 </a:t>
            </a:r>
            <a:r>
              <a:rPr lang="en-US" dirty="0"/>
              <a:t>e-books were purchased, for a total collection of </a:t>
            </a:r>
            <a:r>
              <a:rPr lang="en-US" b="1" dirty="0"/>
              <a:t>9, 291 </a:t>
            </a:r>
            <a:r>
              <a:rPr lang="en-US" dirty="0" smtClean="0"/>
              <a:t>titles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4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Extensive electronic subscriptions</a:t>
            </a:r>
            <a:r>
              <a:rPr lang="en-US" dirty="0"/>
              <a:t> </a:t>
            </a:r>
            <a:r>
              <a:rPr lang="en-US" b="1" dirty="0" smtClean="0"/>
              <a:t>need  </a:t>
            </a:r>
            <a:r>
              <a:rPr lang="en-US" b="1" dirty="0"/>
              <a:t>effective ways to manage them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federated search tool </a:t>
            </a:r>
            <a:r>
              <a:rPr lang="en-US" b="1" dirty="0"/>
              <a:t>Summon</a:t>
            </a:r>
            <a:r>
              <a:rPr lang="en-US" dirty="0"/>
              <a:t> as a way to search all </a:t>
            </a:r>
            <a:r>
              <a:rPr lang="en-US" dirty="0" smtClean="0"/>
              <a:t>databases</a:t>
            </a:r>
          </a:p>
          <a:p>
            <a:r>
              <a:rPr lang="en-US" b="1" dirty="0" smtClean="0"/>
              <a:t>360</a:t>
            </a:r>
            <a:r>
              <a:rPr lang="en-US" dirty="0" smtClean="0"/>
              <a:t> </a:t>
            </a:r>
            <a:r>
              <a:rPr lang="en-US" dirty="0"/>
              <a:t>Counter as a tool for gathering usage </a:t>
            </a:r>
            <a:r>
              <a:rPr lang="en-US" dirty="0" smtClean="0"/>
              <a:t>statistics </a:t>
            </a:r>
          </a:p>
          <a:p>
            <a:r>
              <a:rPr lang="en-US" b="1" dirty="0" smtClean="0"/>
              <a:t>360</a:t>
            </a:r>
            <a:r>
              <a:rPr lang="en-US" dirty="0" smtClean="0"/>
              <a:t> </a:t>
            </a:r>
            <a:r>
              <a:rPr lang="en-US" dirty="0"/>
              <a:t>Link as a tool for compiling a list of all </a:t>
            </a:r>
            <a:r>
              <a:rPr lang="en-US" dirty="0" smtClean="0"/>
              <a:t>journals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Plan for 2015: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Keep the same list of resources + additional for NUSOM and School of Mining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Increase usage statistics 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84" y="1700808"/>
            <a:ext cx="4319888" cy="4310831"/>
          </a:xfrm>
        </p:spPr>
      </p:pic>
    </p:spTree>
    <p:extLst>
      <p:ext uri="{BB962C8B-B14F-4D97-AF65-F5344CB8AC3E}">
        <p14:creationId xmlns:p14="http://schemas.microsoft.com/office/powerpoint/2010/main" val="41800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Monthly Usage </a:t>
            </a:r>
            <a:r>
              <a:rPr lang="en-US" b="1" dirty="0"/>
              <a:t>of </a:t>
            </a:r>
            <a:r>
              <a:rPr lang="en-US" b="1" dirty="0" smtClean="0"/>
              <a:t>Full-Text </a:t>
            </a:r>
            <a:r>
              <a:rPr lang="en-US" b="1" dirty="0"/>
              <a:t>R</a:t>
            </a:r>
            <a:r>
              <a:rPr lang="en-US" b="1" dirty="0" smtClean="0"/>
              <a:t>esources in </a:t>
            </a:r>
            <a:r>
              <a:rPr lang="en-US" b="1" dirty="0"/>
              <a:t>2014 and 2013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image0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628800"/>
            <a:ext cx="7920879" cy="43924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Projects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/>
              <a:t>"NU in History” Collection</a:t>
            </a:r>
            <a:r>
              <a:rPr lang="en-US" sz="2200" dirty="0"/>
              <a:t>: a database focused on gathering and cataloging materials about the activities of </a:t>
            </a:r>
            <a:r>
              <a:rPr lang="en-US" sz="2200" dirty="0" err="1"/>
              <a:t>Nazarbayev</a:t>
            </a:r>
            <a:r>
              <a:rPr lang="en-US" sz="2200" dirty="0"/>
              <a:t> </a:t>
            </a:r>
            <a:r>
              <a:rPr lang="en-US" sz="2200" dirty="0" smtClean="0"/>
              <a:t>University.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/>
              <a:t>80+</a:t>
            </a:r>
            <a:r>
              <a:rPr lang="en-US" sz="1800" dirty="0" smtClean="0"/>
              <a:t> </a:t>
            </a:r>
            <a:r>
              <a:rPr lang="en-US" sz="1800" dirty="0"/>
              <a:t>articles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/>
              <a:t>200</a:t>
            </a:r>
            <a:r>
              <a:rPr lang="en-US" sz="1800" dirty="0" smtClean="0"/>
              <a:t> </a:t>
            </a:r>
            <a:r>
              <a:rPr lang="en-US" sz="1800" dirty="0"/>
              <a:t>videos and photos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Reading/watching/listening </a:t>
            </a:r>
            <a:r>
              <a:rPr lang="en-US" sz="1800" dirty="0"/>
              <a:t>online on library’s portal (</a:t>
            </a:r>
            <a:r>
              <a:rPr lang="en-US" sz="1800" dirty="0">
                <a:hlinkClick r:id="rId2"/>
              </a:rPr>
              <a:t>www.library.nu.edu.kz</a:t>
            </a:r>
            <a:r>
              <a:rPr lang="en-US" sz="1800" dirty="0" smtClean="0"/>
              <a:t>).</a:t>
            </a:r>
          </a:p>
          <a:p>
            <a:r>
              <a:rPr lang="en-US" sz="2200" b="1" dirty="0" smtClean="0"/>
              <a:t>Digital collection of rare books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/>
              <a:t>History </a:t>
            </a:r>
            <a:r>
              <a:rPr lang="en-US" sz="1800" b="1" dirty="0"/>
              <a:t>of Central Asia and </a:t>
            </a:r>
            <a:r>
              <a:rPr lang="en-US" sz="1800" b="1" dirty="0" smtClean="0"/>
              <a:t>Kazakhstan </a:t>
            </a:r>
            <a:r>
              <a:rPr lang="en-US" sz="1800" dirty="0"/>
              <a:t>by John </a:t>
            </a:r>
            <a:r>
              <a:rPr lang="en-US" sz="1800" dirty="0" err="1" smtClean="0"/>
              <a:t>Schoeberlein</a:t>
            </a:r>
            <a:r>
              <a:rPr lang="en-US" sz="1800" dirty="0" smtClean="0"/>
              <a:t> and Danielle Ross, Associate Professors at NU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/>
              <a:t>181 </a:t>
            </a:r>
            <a:r>
              <a:rPr lang="en-US" sz="1800" dirty="0"/>
              <a:t>books were digitized for this </a:t>
            </a:r>
            <a:r>
              <a:rPr lang="en-US" sz="1800" dirty="0" smtClean="0"/>
              <a:t>collection</a:t>
            </a:r>
            <a:r>
              <a:rPr lang="en-US" sz="1800" dirty="0"/>
              <a:t>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</a:rPr>
              <a:t>We will continue this project in 2015 </a:t>
            </a:r>
            <a:endParaRPr lang="ru-RU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University </a:t>
            </a:r>
            <a:r>
              <a:rPr lang="en-US" b="1" dirty="0" smtClean="0"/>
              <a:t>Repository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Institutional Repository </a:t>
            </a:r>
            <a:r>
              <a:rPr lang="en-US" dirty="0"/>
              <a:t>is an open archive for the published works of Nazarbayev University professors and researchers which will promote their recognition and increase their number of </a:t>
            </a:r>
            <a:r>
              <a:rPr lang="en-US" dirty="0" smtClean="0"/>
              <a:t>citations</a:t>
            </a:r>
          </a:p>
          <a:p>
            <a:r>
              <a:rPr lang="en-US" dirty="0"/>
              <a:t>UR regulatory documents have been </a:t>
            </a:r>
            <a:r>
              <a:rPr lang="en-US" dirty="0" smtClean="0"/>
              <a:t>approved</a:t>
            </a:r>
          </a:p>
          <a:p>
            <a:r>
              <a:rPr lang="en-US" dirty="0" smtClean="0"/>
              <a:t>The </a:t>
            </a:r>
            <a:r>
              <a:rPr lang="en-US" dirty="0"/>
              <a:t>portal </a:t>
            </a:r>
            <a:r>
              <a:rPr lang="en-US" dirty="0" smtClean="0"/>
              <a:t>has been tested </a:t>
            </a:r>
          </a:p>
          <a:p>
            <a:r>
              <a:rPr lang="en-US" dirty="0" smtClean="0"/>
              <a:t>Only </a:t>
            </a:r>
            <a:r>
              <a:rPr lang="en-US" b="1" dirty="0"/>
              <a:t>29 </a:t>
            </a:r>
            <a:r>
              <a:rPr lang="en-US" dirty="0"/>
              <a:t>articles were uploaded, instead of the </a:t>
            </a:r>
            <a:r>
              <a:rPr lang="en-US" b="1" dirty="0"/>
              <a:t>50</a:t>
            </a:r>
            <a:r>
              <a:rPr lang="en-US" dirty="0"/>
              <a:t> </a:t>
            </a:r>
            <a:r>
              <a:rPr lang="en-US" dirty="0" smtClean="0"/>
              <a:t>planned</a:t>
            </a:r>
          </a:p>
          <a:p>
            <a:r>
              <a:rPr lang="en-US" dirty="0"/>
              <a:t>Repository materials are available at the following link: </a:t>
            </a:r>
            <a:r>
              <a:rPr lang="en-US" u="sng" dirty="0">
                <a:hlinkClick r:id="rId2"/>
              </a:rPr>
              <a:t> library.nu.edu.kz/</a:t>
            </a:r>
            <a:r>
              <a:rPr lang="en-US" u="sng" dirty="0" err="1">
                <a:hlinkClick r:id="rId2"/>
              </a:rPr>
              <a:t>wps</a:t>
            </a:r>
            <a:r>
              <a:rPr lang="en-US" u="sng" dirty="0">
                <a:hlinkClick r:id="rId2"/>
              </a:rPr>
              <a:t>/portal/repository</a:t>
            </a:r>
            <a:endParaRPr lang="en-US" dirty="0" smtClean="0"/>
          </a:p>
          <a:p>
            <a:r>
              <a:rPr lang="en-US" dirty="0" smtClean="0"/>
              <a:t>Due to the functionality </a:t>
            </a:r>
            <a:r>
              <a:rPr lang="en-US" dirty="0"/>
              <a:t>problems </a:t>
            </a:r>
            <a:r>
              <a:rPr lang="en-US" dirty="0" smtClean="0"/>
              <a:t>it was decided </a:t>
            </a:r>
            <a:r>
              <a:rPr lang="en-US" dirty="0"/>
              <a:t>to switch to </a:t>
            </a:r>
            <a:r>
              <a:rPr lang="en-US" dirty="0" err="1" smtClean="0"/>
              <a:t>Dspace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In 2015 at least 100 publications should be uploaded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1003</Words>
  <Application>Microsoft Office PowerPoint</Application>
  <PresentationFormat>Экран (4:3)</PresentationFormat>
  <Paragraphs>189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NU Library at a Glance  Annual Review of 2014 and  Future Plans for 2015  </vt:lpstr>
      <vt:lpstr> The Collection Size  </vt:lpstr>
      <vt:lpstr>  Collection by Genres – 61% Multicopies of Textbooks  </vt:lpstr>
      <vt:lpstr>The Multimedia Collections</vt:lpstr>
      <vt:lpstr>E-Resources Collection</vt:lpstr>
      <vt:lpstr>Extensive electronic subscriptions need  effective ways to manage them</vt:lpstr>
      <vt:lpstr>  Monthly Usage of Full-Text Resources in 2014 and 2013 </vt:lpstr>
      <vt:lpstr>Digital Projects </vt:lpstr>
      <vt:lpstr>The University Repository </vt:lpstr>
      <vt:lpstr>More Statistics  </vt:lpstr>
      <vt:lpstr>Subject Librarians</vt:lpstr>
      <vt:lpstr>Events (extra-curricular activity meetings )</vt:lpstr>
      <vt:lpstr>More  Projects </vt:lpstr>
      <vt:lpstr> Sharing Experiences </vt:lpstr>
      <vt:lpstr>General review</vt:lpstr>
      <vt:lpstr>Plans for 2015 </vt:lpstr>
      <vt:lpstr>The Research Library                                                       ©Loretta O’Donnell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Library-2014</dc:title>
  <dc:creator>user</dc:creator>
  <cp:lastModifiedBy>Katrina Griffiths</cp:lastModifiedBy>
  <cp:revision>63</cp:revision>
  <cp:lastPrinted>2015-03-05T08:19:40Z</cp:lastPrinted>
  <dcterms:created xsi:type="dcterms:W3CDTF">2015-02-25T04:30:21Z</dcterms:created>
  <dcterms:modified xsi:type="dcterms:W3CDTF">2015-04-21T09:45:17Z</dcterms:modified>
</cp:coreProperties>
</file>